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2" r:id="rId1"/>
    <p:sldMasterId id="2147483677" r:id="rId2"/>
    <p:sldMasterId id="2147483689" r:id="rId3"/>
    <p:sldMasterId id="2147483705" r:id="rId4"/>
    <p:sldMasterId id="2147483719" r:id="rId5"/>
    <p:sldMasterId id="2147483729" r:id="rId6"/>
    <p:sldMasterId id="2147483743" r:id="rId7"/>
    <p:sldMasterId id="2147483755" r:id="rId8"/>
    <p:sldMasterId id="2147483768" r:id="rId9"/>
    <p:sldMasterId id="2147483782" r:id="rId10"/>
    <p:sldMasterId id="2147483795" r:id="rId11"/>
  </p:sldMasterIdLst>
  <p:notesMasterIdLst>
    <p:notesMasterId r:id="rId46"/>
  </p:notesMasterIdLst>
  <p:handoutMasterIdLst>
    <p:handoutMasterId r:id="rId47"/>
  </p:handoutMasterIdLst>
  <p:sldIdLst>
    <p:sldId id="268" r:id="rId12"/>
    <p:sldId id="333" r:id="rId13"/>
    <p:sldId id="859" r:id="rId14"/>
    <p:sldId id="902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94" r:id="rId24"/>
    <p:sldId id="881" r:id="rId25"/>
    <p:sldId id="882" r:id="rId26"/>
    <p:sldId id="883" r:id="rId27"/>
    <p:sldId id="884" r:id="rId28"/>
    <p:sldId id="885" r:id="rId29"/>
    <p:sldId id="907" r:id="rId30"/>
    <p:sldId id="895" r:id="rId31"/>
    <p:sldId id="896" r:id="rId32"/>
    <p:sldId id="897" r:id="rId33"/>
    <p:sldId id="898" r:id="rId34"/>
    <p:sldId id="899" r:id="rId35"/>
    <p:sldId id="900" r:id="rId36"/>
    <p:sldId id="901" r:id="rId37"/>
    <p:sldId id="903" r:id="rId38"/>
    <p:sldId id="904" r:id="rId39"/>
    <p:sldId id="905" r:id="rId40"/>
    <p:sldId id="906" r:id="rId41"/>
    <p:sldId id="909" r:id="rId42"/>
    <p:sldId id="420" r:id="rId43"/>
    <p:sldId id="880" r:id="rId44"/>
    <p:sldId id="908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2C12"/>
    <a:srgbClr val="10CA10"/>
    <a:srgbClr val="008000"/>
    <a:srgbClr val="00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4725" autoAdjust="0"/>
  </p:normalViewPr>
  <p:slideViewPr>
    <p:cSldViewPr snapToGrid="0">
      <p:cViewPr varScale="1">
        <p:scale>
          <a:sx n="111" d="100"/>
          <a:sy n="111" d="100"/>
        </p:scale>
        <p:origin x="786" y="114"/>
      </p:cViewPr>
      <p:guideLst>
        <p:guide orient="horz" pos="1978"/>
        <p:guide pos="2880"/>
      </p:guideLst>
    </p:cSldViewPr>
  </p:slideViewPr>
  <p:outlineViewPr>
    <p:cViewPr>
      <p:scale>
        <a:sx n="33" d="100"/>
        <a:sy n="33" d="100"/>
      </p:scale>
      <p:origin x="0" y="4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6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352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352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352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3525">
              <a:defRPr sz="1200" smtClean="0"/>
            </a:lvl1pPr>
          </a:lstStyle>
          <a:p>
            <a:pPr>
              <a:defRPr/>
            </a:pPr>
            <a:fld id="{E551E70C-EEFC-4990-9E57-4A4304D965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9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352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352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2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8"/>
            <a:ext cx="5139134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352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3525">
              <a:defRPr sz="1200" smtClean="0"/>
            </a:lvl1pPr>
          </a:lstStyle>
          <a:p>
            <a:pPr>
              <a:defRPr/>
            </a:pPr>
            <a:fld id="{45628CBA-3051-4B53-9A33-3F7CB48B3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93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4F387A4-0224-4535-96CF-FDC31C73F432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319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29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18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21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7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41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03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7904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1371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44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25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761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529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035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441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122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652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90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176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8189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518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00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64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262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750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D4A6D4-DF01-4C9C-B5D0-7EB05DD42A21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92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9186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D4A6D4-DF01-4C9C-B5D0-7EB05DD42A21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92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943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D4A6D4-DF01-4C9C-B5D0-7EB05DD42A21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92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91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53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815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66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6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6130" indent="-275434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0173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42433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3128" indent="-220348" defTabSz="91352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382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6451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05213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5908" indent="-220348" defTabSz="913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CB518D-E9D9-42F8-AA68-4C83A45049D0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478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610F-7342-4438-8E6A-C0E3E83CF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49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A196-CE90-4EBB-B82F-E53BBDF4EC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97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19DFEA-DDDA-4A91-9AAB-D4E4C6B77138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76692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67BF-4EC2-467A-8035-18CDD946A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6928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8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7625"/>
            <a:ext cx="2895600" cy="384175"/>
          </a:xfrm>
        </p:spPr>
        <p:txBody>
          <a:bodyPr/>
          <a:lstStyle>
            <a:lvl1pPr>
              <a:defRPr sz="140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477000"/>
            <a:ext cx="990600" cy="304800"/>
          </a:xfrm>
        </p:spPr>
        <p:txBody>
          <a:bodyPr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9AD56877-B3DF-41BC-A337-11281646C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65614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EAFC-07A3-4759-A390-F651288E9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16628"/>
      </p:ext>
    </p:extLst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0A47-E774-48C0-B2A4-63215020B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46471"/>
      </p:ext>
    </p:extLst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99361-C39B-4669-86CC-C1DC780C3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04705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AC7B-6E83-4934-B4B6-4AF070263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12665"/>
      </p:ext>
    </p:extLst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aseline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580978EC-D8CB-4E25-9686-086614A4F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71355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C709-A11F-4635-90F3-854D81D7E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77387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22EE-4701-4329-BA17-D807523C5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6182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7EA6-3DFF-4FE3-B0F2-2BCED9D5E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40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C9-0040-4700-A56D-A53E22EE5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49171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C5487-8344-4834-A8C4-A3615273B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48181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E11ABC-3733-4DF6-B28E-3B78139C212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30662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t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47688-0632-4BB7-BF88-5284B005E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2"/>
          </p:nvPr>
        </p:nvSpPr>
        <p:spPr>
          <a:xfrm>
            <a:off x="533400" y="1676400"/>
            <a:ext cx="8153400" cy="42672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30687"/>
      </p:ext>
    </p:extLst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0D3F-D977-494C-933E-CAED0171ED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42759"/>
      </p:ext>
    </p:extLst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728E-253C-4BA3-B479-D6256FE930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69997"/>
      </p:ext>
    </p:extLst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929F-9D42-4271-A729-666BF4295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94693"/>
      </p:ext>
    </p:extLst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A20B-B6FC-4DDD-A7F8-79FC8E07F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65735"/>
      </p:ext>
    </p:extLst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A75F-1964-428B-AAED-F6D8BA116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8478"/>
      </p:ext>
    </p:extLst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6800"/>
            <a:ext cx="8077200" cy="0"/>
          </a:xfrm>
          <a:prstGeom prst="line">
            <a:avLst/>
          </a:prstGeom>
          <a:ln w="31750">
            <a:solidFill>
              <a:srgbClr val="2B6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015D-13C0-4458-9EA0-40FF815194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684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D899F-1854-4F7B-B66F-1A133D5BF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49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1EE918-5306-40B7-85D6-123DF85E5C8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31693"/>
      </p:ext>
    </p:extLst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CEC74-956C-4CBF-82E7-9FA999DE41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4729"/>
      </p:ext>
    </p:extLst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1153B-4E0A-4583-B0B4-64AAFBABD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3408"/>
      </p:ext>
    </p:extLst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634A-8172-4EB8-AF78-4816FB762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8119"/>
      </p:ext>
    </p:extLst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23A9-3040-4ED9-AE6B-F420C58E2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2039"/>
      </p:ext>
    </p:extLst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7F0240B-7B27-40EB-82F7-8F008E0C27D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9780"/>
      </p:ext>
    </p:extLst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AA2B-E0E1-4376-8FA9-24595F5EB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14446"/>
      </p:ext>
    </p:extLst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A573-6E20-4B44-8BD6-4062B806E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53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8287-66CF-43DC-8BBC-74DB8D524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50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14DA-DFD5-4ABC-A612-BA503F2BD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30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to Mannington Mills, IncMannington Mills, Inc.  All Associates Meeting Spring 2008</a:t>
            </a:r>
          </a:p>
        </p:txBody>
      </p:sp>
    </p:spTree>
    <p:extLst>
      <p:ext uri="{BB962C8B-B14F-4D97-AF65-F5344CB8AC3E}">
        <p14:creationId xmlns:p14="http://schemas.microsoft.com/office/powerpoint/2010/main" val="3343547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CAF4-CB45-4E88-92C8-05E8B8B368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36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6800"/>
            <a:ext cx="8077200" cy="0"/>
          </a:xfrm>
          <a:prstGeom prst="line">
            <a:avLst/>
          </a:prstGeom>
          <a:ln w="31750">
            <a:solidFill>
              <a:srgbClr val="2B6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5DA3-A912-450F-A7A5-2AE5F50E5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00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A8D259-FFF2-4C98-9EF7-98D36592983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5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39FD-EAC2-458B-904C-91EBFC074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82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13B5-F738-4ABA-9624-F5AAD18BF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1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4F7FA-D6C4-4C85-8570-4272218C5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486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D1070-65C0-443C-AFD5-785AC3602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36057"/>
      </p:ext>
    </p:extLst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t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81000" y="12065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ble Placeholder 13"/>
          <p:cNvSpPr>
            <a:spLocks noGrp="1"/>
          </p:cNvSpPr>
          <p:nvPr>
            <p:ph type="tbl" sz="quarter" idx="12"/>
          </p:nvPr>
        </p:nvSpPr>
        <p:spPr>
          <a:xfrm>
            <a:off x="533400" y="1676400"/>
            <a:ext cx="8153400" cy="4267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A33C-1931-42E5-A43B-2DB4F1299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06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E11ABC-3733-4DF6-B28E-3B78139C212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18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A01AD17-5F72-4D35-8DA3-00A8B40D7A7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936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to Mannington Mills, IncMannington Mills, Inc.  All Associates Meeting Spring 2008</a:t>
            </a:r>
          </a:p>
        </p:txBody>
      </p:sp>
    </p:spTree>
    <p:extLst>
      <p:ext uri="{BB962C8B-B14F-4D97-AF65-F5344CB8AC3E}">
        <p14:creationId xmlns:p14="http://schemas.microsoft.com/office/powerpoint/2010/main" val="3324774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54B64F3-AB66-4391-AF24-43718AED5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3839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0315A0-BAD3-4B45-9018-2B62CFEF4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0942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782184-1AF5-4B27-82C6-6A336B47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651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86662D-2D8B-4F5A-9E86-55198A8FC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7788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90A267-730E-4E25-8932-EFAB09A11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3650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8C81-B9DD-44E6-B721-089314EB8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17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DE8A084-5E4F-4FCC-9FA4-2A17697C1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0330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2D7360-E860-40F0-96E6-25DC85851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1554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084CE0-503E-4659-8C65-922E2BF17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51683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08A340B-F7C5-4169-87D8-C54425AD7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34476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5A543D-CCC2-497A-9C52-3E1064EBA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21283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7E109F-E500-41CE-9D0A-37C3D9F56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6895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67BF-4EC2-467A-8035-18CDD946A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79649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8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7625"/>
            <a:ext cx="2895600" cy="384175"/>
          </a:xfrm>
        </p:spPr>
        <p:txBody>
          <a:bodyPr/>
          <a:lstStyle>
            <a:lvl1pPr>
              <a:defRPr sz="140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477000"/>
            <a:ext cx="990600" cy="304800"/>
          </a:xfrm>
        </p:spPr>
        <p:txBody>
          <a:bodyPr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9AD56877-B3DF-41BC-A337-11281646C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9721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EAFC-07A3-4759-A390-F651288E9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0739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0A47-E774-48C0-B2A4-63215020B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692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1CFB-0CF7-4F10-9AC6-3D042D47A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88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99361-C39B-4669-86CC-C1DC780C3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24414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AC7B-6E83-4934-B4B6-4AF070263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63025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aseline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580978EC-D8CB-4E25-9686-086614A4F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33744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C709-A11F-4635-90F3-854D81D7E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03108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22EE-4701-4329-BA17-D807523C5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01579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C9-0040-4700-A56D-A53E22EE5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87996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C5487-8344-4834-A8C4-A3615273B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87349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E11ABC-3733-4DF6-B28E-3B78139C212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68339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746CA8-1E73-4489-AA1E-5D9AC786920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21088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t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47688-0632-4BB7-BF88-5284B005E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2"/>
          </p:nvPr>
        </p:nvSpPr>
        <p:spPr>
          <a:xfrm>
            <a:off x="533400" y="1676400"/>
            <a:ext cx="8153400" cy="42672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7921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FAAA-F876-4389-A5BF-7F923D820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477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7F0240B-7B27-40EB-82F7-8F008E0C27DC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4801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to Mannington Mills, IncMannington Mills, Inc.  All Associates Meeting Spring 2008</a:t>
            </a:r>
          </a:p>
        </p:txBody>
      </p:sp>
    </p:spTree>
    <p:extLst>
      <p:ext uri="{BB962C8B-B14F-4D97-AF65-F5344CB8AC3E}">
        <p14:creationId xmlns:p14="http://schemas.microsoft.com/office/powerpoint/2010/main" val="3343547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to Mannington Mills, IncMannington Mills, Inc.  All Associates Meeting Spring 2008</a:t>
            </a:r>
          </a:p>
        </p:txBody>
      </p:sp>
    </p:spTree>
    <p:extLst>
      <p:ext uri="{BB962C8B-B14F-4D97-AF65-F5344CB8AC3E}">
        <p14:creationId xmlns:p14="http://schemas.microsoft.com/office/powerpoint/2010/main" val="3324774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AA2B-E0E1-4376-8FA9-24595F5EB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71053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A573-6E20-4B44-8BD6-4062B806E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08203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8287-66CF-43DC-8BBC-74DB8D524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61555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14DA-DFD5-4ABC-A612-BA503F2BD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93197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CAF4-CB45-4E88-92C8-05E8B8B368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28376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6800"/>
            <a:ext cx="8077200" cy="0"/>
          </a:xfrm>
          <a:prstGeom prst="line">
            <a:avLst/>
          </a:prstGeom>
          <a:ln w="31750">
            <a:solidFill>
              <a:srgbClr val="2B6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5DA3-A912-450F-A7A5-2AE5F50E5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53550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A8D259-FFF2-4C98-9EF7-98D36592983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1119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56AA-1A0C-4660-BDFC-74EA4C093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533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39FD-EAC2-458B-904C-91EBFC074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95087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13B5-F738-4ABA-9624-F5AAD18BF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72266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4F7FA-D6C4-4C85-8570-4272218C5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678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D1070-65C0-443C-AFD5-785AC3602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02305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t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81000" y="12065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ble Placeholder 13"/>
          <p:cNvSpPr>
            <a:spLocks noGrp="1"/>
          </p:cNvSpPr>
          <p:nvPr>
            <p:ph type="tbl" sz="quarter" idx="12"/>
          </p:nvPr>
        </p:nvSpPr>
        <p:spPr>
          <a:xfrm>
            <a:off x="533400" y="1676400"/>
            <a:ext cx="8153400" cy="4267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A33C-1931-42E5-A43B-2DB4F1299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22058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E11ABC-3733-4DF6-B28E-3B78139C212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40218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A3272-5134-4DC9-AFA9-12E4FC4AC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92365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381000" y="1066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629F-0A22-4F87-BAC0-3D51BCCBE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08131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45FB-031E-41CA-9F35-F79338B34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89714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BF07-A80D-4C75-8E2A-87D5023C1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6488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066800"/>
            <a:ext cx="8077200" cy="0"/>
          </a:xfrm>
          <a:prstGeom prst="line">
            <a:avLst/>
          </a:prstGeom>
          <a:ln w="31750">
            <a:solidFill>
              <a:srgbClr val="2B6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9862-EE67-4370-A18A-608E0E4A5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119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693A-166C-4629-B27F-6F179D90B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22807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A7A5-591F-4B70-A4C7-F7AFF69C9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94013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1E2B-B543-454D-8992-9CD6CB2F0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9236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7F0240B-7B27-40EB-82F7-8F008E0C27DC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56374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EBF84A-55C6-49CA-83A0-E0D2A784EC79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78694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B7C0-7E1F-4F24-92EB-257B085F04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3B88-F0F6-4890-B977-9A0AF43946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6685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A6DE-1F25-4730-95E6-B4B4111D93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9706-0681-47DB-99CB-BF872E5A93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92756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98BB-3B53-4CF5-B0A0-40E2E5FFA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9D29-7043-4D12-8462-32D28D3F1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78686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9ECB-585E-45B2-92D7-F04F18C5C9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CD54-350B-4368-AD6B-614040F60C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20313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3614-8BDC-4DEC-89CC-48A2CC1DF2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C9E0-80A9-4996-B61E-CD52C2AE6E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4210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 txBox="1">
            <a:spLocks/>
          </p:cNvSpPr>
          <p:nvPr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5E3E70-6E5D-4AA6-A404-8EB5253BC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91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98AE-583A-48A4-97D2-D8A5D3173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15B3-12A0-4396-BE1A-D85F65635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71664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0569-1B0F-4DFC-9BBB-ECA9B04B22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55C4-8BBB-4D0E-B927-B56B10604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06804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D109-6C9B-4DD5-BA7E-B5AFB544C3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5489-A9A7-4AA6-B259-769740F1E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46029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A48E-6668-4753-8600-CE17B5132A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9608-DACA-489D-8E2C-95BA5A840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63335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DAF6-08B6-4AC4-A788-C0B72C5588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73A6-5D76-4341-96DF-075B92F0FD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78060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A92A-099D-4305-AFB6-2A3734D4AB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8982-E2CE-46E1-9142-8FE5D878DF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71832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EBF84A-55C6-49CA-83A0-E0D2A784EC79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59292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47688-0632-4BB7-BF88-5284B005E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1914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A3272-5134-4DC9-AFA9-12E4FC4AC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4475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381000" y="1066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629F-0A22-4F87-BAC0-3D51BCCBE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683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47CF2BA1-8FDB-42F0-8CA6-1247D93DE737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24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45FB-031E-41CA-9F35-F79338B34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69021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BF07-A80D-4C75-8E2A-87D5023C1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0626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693A-166C-4629-B27F-6F179D90B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84911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A7A5-591F-4B70-A4C7-F7AFF69C9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11006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1E2B-B543-454D-8992-9CD6CB2F0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107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7F0240B-7B27-40EB-82F7-8F008E0C27DC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77089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EBF84A-55C6-49CA-83A0-E0D2A784EC79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62835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217"/>
            <a:ext cx="28956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990600"/>
            <a:ext cx="731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ODYNE logo P293[R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243"/>
            <a:ext cx="566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458611"/>
            <a:ext cx="1404941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FDB957-EEE9-4AAE-98C9-39267A8911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22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838200"/>
            <a:ext cx="8077200" cy="0"/>
          </a:xfrm>
          <a:prstGeom prst="line">
            <a:avLst/>
          </a:prstGeom>
          <a:ln w="31750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52800" y="63182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Confidential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503" y="152400"/>
            <a:ext cx="7162800" cy="609600"/>
          </a:xfrm>
        </p:spPr>
        <p:txBody>
          <a:bodyPr/>
          <a:lstStyle>
            <a:lvl1pPr marL="0" indent="0">
              <a:buNone/>
              <a:defRPr>
                <a:solidFill>
                  <a:srgbClr val="0056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C46865-1C73-4024-AB54-FA6A38A016CB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33870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7176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6BA6E7-9E87-4918-8316-4E860F1EC6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60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51504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31845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0676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49444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82802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95213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05238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87580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63552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911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and Proprietary to Mannington Mills, IncMannington Mills, Inc.  All Associates Meeting Spring 2008</a:t>
            </a: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76BA6E7-9E87-4918-8316-4E860F1EC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Bug Omega [R] PMS29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94450"/>
            <a:ext cx="1371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8081037-0BBE-4A89-AA64-72E3EB544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6" descr="Bug Omega [R] PMS29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94450"/>
            <a:ext cx="1371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37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>
    <p:fade thruBlk="1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403366D-9C1C-4A51-88C2-EEF6FCB86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6" descr="Bug Omega [R] PMS29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94450"/>
            <a:ext cx="1371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9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 thruBlk="1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7F3B72C-04ED-4962-B048-6E282717B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6" descr="Bug Omega [R] PMS2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94450"/>
            <a:ext cx="1371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4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810" r:id="rId16"/>
    <p:sldLayoutId id="2147483811" r:id="rId17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403366D-9C1C-4A51-88C2-EEF6FCB86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6" descr="Bug Omega [R] PMS29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94450"/>
            <a:ext cx="1371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73EF82-5595-4BF1-BC80-39351D82B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6400800"/>
            <a:ext cx="1371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69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transition>
    <p:fade thruBlk="1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56A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DAEC3C-E21B-4686-89ED-C55B78652D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EE955-8E3B-4F42-AE73-1CC2FC233D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73EF82-5595-4BF1-BC80-39351D82B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6400800"/>
            <a:ext cx="1371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4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fade thruBlk="1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56A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6A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AA8F9C-FE31-49C0-A75C-8953A24325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D092D3-BB74-4467-9284-B2F30216B3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62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7F3B72C-04ED-4962-B048-6E282717B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6" descr="Bug Omega [R] PMS29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94450"/>
            <a:ext cx="1371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rgbClr val="0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6AA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58326" y="1621685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4800" b="1" dirty="0" smtClean="0">
                <a:solidFill>
                  <a:srgbClr val="336600"/>
                </a:solidFill>
              </a:rPr>
              <a:t>Lean Assessment System</a:t>
            </a:r>
            <a:endParaRPr lang="en-US" altLang="en-US" sz="4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762" t="16299" r="13313" b="7849"/>
          <a:stretch/>
        </p:blipFill>
        <p:spPr>
          <a:xfrm>
            <a:off x="2926080" y="1402933"/>
            <a:ext cx="6217920" cy="4744005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4" y="1402933"/>
            <a:ext cx="27924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Trend chart of total score shows improvement over time.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32732" y="2374626"/>
            <a:ext cx="1963068" cy="554841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11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62" t="16299" r="13313" b="7849"/>
          <a:stretch/>
        </p:blipFill>
        <p:spPr>
          <a:xfrm>
            <a:off x="2926080" y="1402933"/>
            <a:ext cx="6217920" cy="4744005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4" y="1402933"/>
            <a:ext cx="2310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Radar chart of YTD total score shows strengths and weaknesses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1168" y="1640909"/>
            <a:ext cx="4084199" cy="1118916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08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62" t="16299" r="13313" b="7849"/>
          <a:stretch/>
        </p:blipFill>
        <p:spPr>
          <a:xfrm>
            <a:off x="2926080" y="1402933"/>
            <a:ext cx="6217920" cy="4744005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4" y="1402933"/>
            <a:ext cx="2552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Detail numerical score data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27812" y="2069869"/>
            <a:ext cx="3250274" cy="2610196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592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62" t="16299" r="13313" b="7849"/>
          <a:stretch/>
        </p:blipFill>
        <p:spPr>
          <a:xfrm>
            <a:off x="2926080" y="1402933"/>
            <a:ext cx="6217920" cy="4744005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4" y="1402933"/>
            <a:ext cx="27924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Improvement plan documentation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This section is optional.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You may use your existing project tracking systems.</a:t>
            </a:r>
            <a:endParaRPr lang="en-US" alt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93324" y="1928553"/>
            <a:ext cx="1213658" cy="1878676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081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“Whatever you measure gets better.”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Teaches Lean concepts to operating managers.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Drives improvements in a gentle, positive way.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Makes incremental improvements easy to identify and plan.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Provides self-imposed competitive pressure to improve.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Publicizes the need for Lean activities and helps build a Lean culture.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Why Assess Lean Performance?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260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Gathered for each </a:t>
            </a:r>
            <a:r>
              <a:rPr lang="en-US" altLang="en-US" dirty="0" smtClean="0"/>
              <a:t>manufacturing </a:t>
            </a:r>
            <a:r>
              <a:rPr lang="en-US" altLang="en-US" dirty="0" smtClean="0"/>
              <a:t>site.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Posted in a public location, inviting questions and comments from all associates.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Discussed in communication meetings.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Like all Lean communication, the emphasis will be on positive news: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Who improved the most.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Praise for the (expected) continual improvement.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How the Results are Used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825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54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Break a facility into its “natural” pieces (usually its departments).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Form a Team to conduct the assessment</a:t>
            </a:r>
          </a:p>
          <a:p>
            <a:pPr marL="963612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Local Management</a:t>
            </a:r>
          </a:p>
          <a:p>
            <a:pPr marL="963612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Local Lean Champion</a:t>
            </a:r>
          </a:p>
          <a:p>
            <a:pPr marL="963612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Outside auditor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The Team tours the department and reviews:</a:t>
            </a:r>
          </a:p>
          <a:p>
            <a:pPr marL="963612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5S</a:t>
            </a:r>
          </a:p>
          <a:p>
            <a:pPr marL="963612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Metrics</a:t>
            </a:r>
          </a:p>
          <a:p>
            <a:pPr marL="963612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Process Flow Controls</a:t>
            </a:r>
          </a:p>
          <a:p>
            <a:pPr marL="963612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etc. 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US" altLang="en-US" dirty="0" smtClean="0"/>
              <a:t>Team reads through the scoring guidelines and assigns scores based on the current, observed conditions.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How the Assessment is Conducted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66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>
              <a:spcBef>
                <a:spcPct val="50000"/>
              </a:spcBef>
              <a:buFont typeface="+mj-lt"/>
              <a:buAutoNum type="arabicPeriod" startAt="5"/>
            </a:pPr>
            <a:r>
              <a:rPr lang="en-US" altLang="en-US" dirty="0"/>
              <a:t>Repeat Step #2 &amp; #3 until all the departments have been surveyed.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5"/>
            </a:pPr>
            <a:r>
              <a:rPr lang="en-US" altLang="en-US" dirty="0" smtClean="0"/>
              <a:t>Departments are summed and averaged to create a total facility score.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5"/>
            </a:pPr>
            <a:r>
              <a:rPr lang="en-US" altLang="en-US" dirty="0" smtClean="0"/>
              <a:t>Improvement plans (if any) may be documented at this point.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5"/>
            </a:pPr>
            <a:r>
              <a:rPr lang="en-US" altLang="en-US" dirty="0" smtClean="0"/>
              <a:t>Results are publicly posted in the facility and discussed with operating associates.</a:t>
            </a:r>
          </a:p>
          <a:p>
            <a:pPr marL="963612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Good &amp; Bad highlights mentioned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7"/>
            </a:pPr>
            <a:r>
              <a:rPr lang="en-US" altLang="en-US" dirty="0" smtClean="0"/>
              <a:t>Repeat steps #1 – 6 for all facilities &amp; create an enterprise composite score.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How the Assessment is Conducted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8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Like any measurement system, it has error.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Fundamentally, this is a subjective evaluation being forced into an objective framework. Bias is difficult to limit.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The results can be perceived as a negative if not handled properly</a:t>
            </a:r>
          </a:p>
          <a:p>
            <a:pPr marL="963612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Most facilities will receive a “low” score, since we are comparing to an ideal.</a:t>
            </a:r>
          </a:p>
          <a:p>
            <a:pPr marL="963612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All Lean concepts don’t always make sense in every situation.</a:t>
            </a:r>
          </a:p>
          <a:p>
            <a:pPr marL="963612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Equipment and business limitations often prevent adoption of good Lean practices.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rgbClr val="002060"/>
                </a:solidFill>
              </a:rPr>
              <a:t>Problems with the Assessment System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16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b="1" dirty="0" smtClean="0"/>
              <a:t>How to Overcome the Problems: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Scores are reported as raw numbers without reference to the maximum.</a:t>
            </a:r>
          </a:p>
          <a:p>
            <a:pPr marL="963612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 u="sng" dirty="0" smtClean="0"/>
              <a:t>Improvement</a:t>
            </a:r>
            <a:r>
              <a:rPr lang="en-US" altLang="en-US" dirty="0" smtClean="0"/>
              <a:t> in the score is what is important and encouraged.</a:t>
            </a:r>
          </a:p>
          <a:p>
            <a:pPr marL="963612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Nobody gets fired for low scores; we praise those who improve or get high scores.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Outside auditor helps establish consistency between facilities.</a:t>
            </a:r>
          </a:p>
          <a:p>
            <a:pPr marL="0" indent="0" algn="ctr">
              <a:spcBef>
                <a:spcPct val="50000"/>
              </a:spcBef>
            </a:pPr>
            <a:r>
              <a:rPr lang="en-US" altLang="en-US" i="1" dirty="0" smtClean="0"/>
              <a:t>Please remember: This is data, not a criticism.</a:t>
            </a:r>
            <a:endParaRPr lang="en-US" alt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rgbClr val="002060"/>
                </a:solidFill>
              </a:rPr>
              <a:t>Problems with the Assessment System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584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400" b="1" dirty="0" smtClean="0">
                <a:solidFill>
                  <a:schemeClr val="bg1"/>
                </a:solidFill>
              </a:rPr>
              <a:t>Introduction to Lean</a:t>
            </a:r>
            <a:br>
              <a:rPr lang="en-US" altLang="en-US" sz="3400" b="1" dirty="0" smtClean="0">
                <a:solidFill>
                  <a:schemeClr val="bg1"/>
                </a:solidFill>
              </a:rPr>
            </a:br>
            <a:r>
              <a:rPr lang="en-US" altLang="en-US" sz="3400" b="1" dirty="0" smtClean="0">
                <a:solidFill>
                  <a:schemeClr val="bg1"/>
                </a:solidFill>
              </a:rPr>
              <a:t>Overview</a:t>
            </a:r>
            <a:endParaRPr lang="en-US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970671"/>
            <a:ext cx="8153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smtClean="0"/>
              <a:t>Agenda</a:t>
            </a:r>
            <a:endParaRPr lang="en-US" altLang="en-US" b="1" dirty="0"/>
          </a:p>
          <a:p>
            <a:pPr marL="0" indent="0">
              <a:spcBef>
                <a:spcPct val="50000"/>
              </a:spcBef>
            </a:pPr>
            <a:endParaRPr lang="en-US" altLang="en-US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What is the Lean Assessment?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Why Assess?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How the results are used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How the Assessment is conducted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Problems with the Assessment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Areas of Assessment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Departments to be Assessed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Discussion – </a:t>
            </a:r>
            <a:r>
              <a:rPr lang="en-US" altLang="en-US" i="1" dirty="0" smtClean="0"/>
              <a:t>The Lean Vision</a:t>
            </a:r>
            <a:endParaRPr lang="en-US" alt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5S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Visual Metrics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Standard Work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Work Flow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Quick Changeover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Inventory Control &amp; Visual Scheduling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Process Capability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Total Productive Maintenance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Associate Involvement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000" dirty="0" smtClean="0"/>
              <a:t>Continual Improvement</a:t>
            </a: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609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862013">
              <a:spcBef>
                <a:spcPct val="50000"/>
              </a:spcBef>
            </a:pPr>
            <a:r>
              <a:rPr lang="en-US" altLang="en-US" sz="1600" b="1" dirty="0" smtClean="0"/>
              <a:t>The foundation for Lean... and all systematic improvements</a:t>
            </a:r>
          </a:p>
          <a:p>
            <a:pPr marL="0" indent="0" defTabSz="862013">
              <a:spcBef>
                <a:spcPct val="50000"/>
              </a:spcBef>
            </a:pPr>
            <a:r>
              <a:rPr lang="en-US" altLang="en-US" sz="1600" b="1" dirty="0" smtClean="0"/>
              <a:t>Sort</a:t>
            </a:r>
          </a:p>
          <a:p>
            <a:pPr marL="690563" lvl="2" indent="-290513" defTabSz="8620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Only those things needed in the workplace are in the workplace.  All other items are not present.</a:t>
            </a:r>
          </a:p>
          <a:p>
            <a:pPr marL="0" indent="0" defTabSz="862013">
              <a:spcBef>
                <a:spcPct val="50000"/>
              </a:spcBef>
            </a:pPr>
            <a:r>
              <a:rPr lang="en-US" altLang="en-US" sz="1600" b="1" dirty="0" smtClean="0"/>
              <a:t>Set In Order</a:t>
            </a:r>
          </a:p>
          <a:p>
            <a:pPr marL="690563" lvl="2" indent="-290513" defTabSz="8620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“A place for everything, and everything in its place.”</a:t>
            </a:r>
          </a:p>
          <a:p>
            <a:pPr marL="0" indent="0" defTabSz="862013">
              <a:spcBef>
                <a:spcPct val="50000"/>
              </a:spcBef>
            </a:pPr>
            <a:r>
              <a:rPr lang="en-US" altLang="en-US" sz="1600" b="1" dirty="0" smtClean="0"/>
              <a:t>Shine</a:t>
            </a:r>
          </a:p>
          <a:p>
            <a:pPr marL="690563" lvl="2" indent="-290513" defTabSz="8620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Formal shine schedules are used, and checked.</a:t>
            </a:r>
          </a:p>
          <a:p>
            <a:pPr marL="0" indent="0" defTabSz="862013">
              <a:spcBef>
                <a:spcPct val="50000"/>
              </a:spcBef>
            </a:pPr>
            <a:r>
              <a:rPr lang="en-US" altLang="en-US" sz="1600" b="1" dirty="0" smtClean="0"/>
              <a:t>Standardize</a:t>
            </a:r>
          </a:p>
          <a:p>
            <a:pPr marL="690563" lvl="2" indent="-290513" defTabSz="8620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Labeling ensures the Set In Order is maintained, and standard work is encouraged.</a:t>
            </a:r>
          </a:p>
          <a:p>
            <a:pPr marL="0" indent="0" defTabSz="862013">
              <a:spcBef>
                <a:spcPct val="50000"/>
              </a:spcBef>
            </a:pPr>
            <a:r>
              <a:rPr lang="en-US" altLang="en-US" sz="1600" b="1" dirty="0" smtClean="0"/>
              <a:t>Sustain</a:t>
            </a:r>
          </a:p>
          <a:p>
            <a:pPr marL="690563" lvl="2" indent="-290513" defTabSz="8620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Formal inspections and ratings of 5S are commonplace.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5S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75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Instantly allow anyone to understand how well the operation is running, and where the challenges are.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Visual Display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Measures of </a:t>
            </a:r>
            <a:r>
              <a:rPr lang="en-US" altLang="en-US" sz="1600" b="1" dirty="0" smtClean="0"/>
              <a:t>Safety</a:t>
            </a:r>
            <a:r>
              <a:rPr lang="en-US" altLang="en-US" sz="1600" dirty="0" smtClean="0"/>
              <a:t>, </a:t>
            </a:r>
            <a:r>
              <a:rPr lang="en-US" altLang="en-US" sz="1600" b="1" dirty="0" smtClean="0"/>
              <a:t>Quality</a:t>
            </a:r>
            <a:r>
              <a:rPr lang="en-US" altLang="en-US" sz="1600" dirty="0" smtClean="0"/>
              <a:t>, </a:t>
            </a:r>
            <a:r>
              <a:rPr lang="en-US" altLang="en-US" sz="1600" b="1" dirty="0" smtClean="0"/>
              <a:t>Delivery</a:t>
            </a:r>
            <a:r>
              <a:rPr lang="en-US" altLang="en-US" sz="1600" dirty="0" smtClean="0"/>
              <a:t>, and </a:t>
            </a:r>
            <a:r>
              <a:rPr lang="en-US" altLang="en-US" sz="1600" b="1" dirty="0" smtClean="0"/>
              <a:t>Cost</a:t>
            </a:r>
            <a:r>
              <a:rPr lang="en-US" altLang="en-US" sz="1600" dirty="0" smtClean="0"/>
              <a:t> are prominently displayed.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Update Method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The person doing the work updates the data, using nothing more complex than a clipboard, stopwatch, and calculator.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Timeliness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Metrics are current up to the most recent hour (or less).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Goal Oriented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There is a goal for each metric which reflects the manager’s personal expectation.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Management Response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Managers publicly respond to the metrics.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Visual Metrics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275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The ultimate goal of 5S, and the basis for all systematic improvement.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Work instructions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Formal Work Instructions displayed at the work place.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Audited and Approved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Work Instructions are ISO-style documents with formal approval, auditing, and revision procedures.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Training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Associates are formally trained and tested, with a posted skills matrix.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Cross-Training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Every associate can do every job.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Standard Work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60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The continuous and automatic flow of materials is desired.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Small Lot Sizes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We should regularly manufacture in the smallest lot size purchased by the ultimate customer.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Pull System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Physical signals initiate production of an item.  Un-signaled products cannot be manufactured because there is no physical space for them.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Linked Operations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Individual processes in a value stream are physically linked, ensuring synchronized FIFO flow.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Flexible Capacity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Production capacity can be increased or decreased easily with minimal impact on costs.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Work Flow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814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Machine setup times are short, tracked, and produce good parts immediately.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Changeover Times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Changeover time should be less than 5 minutes. (Last good piece to first good piece.)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Tracked Changeover Time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All changeovers are publicly tracked with a visual metric, with goals, trends, and action items to improve.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Changeover Work instructions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Formal ISO-style Work Instructions exist which detail the changeover procedure.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Presets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Equipment are set to hard stops and presets so that they make good products immediately.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SMED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14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Simple scheduling and inventory control systems exist.  Every associate knows what product must be run next.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Kan Bans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Kan Bans are used for supplies and raw materials, and some Finished Goods.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Visual Schedules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Schedules are prominently displayed.  Schedule attainment is immediately obvious.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Update Period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The schedule should be updated very frequently (hourly if possible).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Sequencing Authority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Associates should have the authority to alter the sequence for efficiency within very specific guidelines, which include knowledge of our commitments to the customer.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Inv Ctrl/Sched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10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Statistical tools are used to demonstrate process capability.  Pokes Yokes are used for mistake proofing.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SPC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Statistical Process Control is used on critical characteristics.  Control limits are regularly updated.  Out of Control Work Instructions exist.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6-Sigma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Most of the technical and managerial staff are LSS Black Belts, and have active projects underway.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Gages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ISO-style gage control is in place, and most gages have a P/T ratio &lt; 0.1.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Poke Yokes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New Poke Yoke devices are being continually added as new failure mechanisms occur.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Capability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65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Equipment maintenance from a Lean perspective.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Overall Equipment Effectiveness (OEE)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OEE is recalculated weekly for most equipment.  Significant improvements in OEE have been achieved over the past year.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Traditional Preventative Maintenance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 solid traditional PM is in place.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Visual Daily PM (</a:t>
            </a:r>
            <a:r>
              <a:rPr lang="en-US" altLang="en-US" sz="1600" b="1" dirty="0"/>
              <a:t>A</a:t>
            </a:r>
            <a:r>
              <a:rPr lang="en-US" altLang="en-US" sz="1600" b="1" dirty="0" smtClean="0"/>
              <a:t>utonomous Maintenance)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Operators do daily PM checks which are publicly identified and recorded.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Visual Logs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The PM status of each machine can be immediately determined by glancing at a prominently displayed metric board.</a:t>
            </a: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TPM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314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We want a “</a:t>
            </a:r>
            <a:r>
              <a:rPr lang="en-US" altLang="en-US" sz="1600" b="1" dirty="0"/>
              <a:t>L</a:t>
            </a:r>
            <a:r>
              <a:rPr lang="en-US" altLang="en-US" sz="1600" b="1" dirty="0" smtClean="0"/>
              <a:t>ean Culture”.  Associates are continually and actively working on Lean improvements, with minimal managerial oversight</a:t>
            </a:r>
            <a:r>
              <a:rPr lang="en-US" altLang="en-US" sz="1600" dirty="0" smtClean="0"/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LSS Training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Extensive formal training has been given to all associates.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Kaizen Blitz Events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Blitz events occur regularly, and have included a very large majority of the associates.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Improvement Projects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Most associate have completed a Lean project within the last year.  These projects are documented and posted on communication boards.   Gifts of nominal valued are given to some participants.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Involvement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7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5153891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An attempt to objectively quantify a subjective subject.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Investigates how well a </a:t>
            </a:r>
            <a:r>
              <a:rPr lang="en-US" altLang="en-US" b="1" dirty="0" smtClean="0"/>
              <a:t>department</a:t>
            </a:r>
            <a:r>
              <a:rPr lang="en-US" altLang="en-US" dirty="0" smtClean="0"/>
              <a:t> / </a:t>
            </a:r>
            <a:r>
              <a:rPr lang="en-US" altLang="en-US" b="1" dirty="0" smtClean="0"/>
              <a:t>facility</a:t>
            </a:r>
            <a:r>
              <a:rPr lang="en-US" altLang="en-US" dirty="0" smtClean="0"/>
              <a:t> / </a:t>
            </a:r>
            <a:r>
              <a:rPr lang="en-US" altLang="en-US" b="1" dirty="0" smtClean="0"/>
              <a:t>enterprise</a:t>
            </a:r>
            <a:r>
              <a:rPr lang="en-US" altLang="en-US" dirty="0" smtClean="0"/>
              <a:t> executes 10 Lean concepts and 40 Lean subjects.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Detailed questionnaire filled out by the operating management and an outside auditor.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Specific scoring guidelines to help establish objectivity and consistency.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307" t="11115" r="22594" b="2864"/>
          <a:stretch/>
        </p:blipFill>
        <p:spPr>
          <a:xfrm>
            <a:off x="5395106" y="1402933"/>
            <a:ext cx="3586334" cy="467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192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1600" b="1" dirty="0" smtClean="0"/>
              <a:t>Lean enterprises continually improve in Labor, Quality, and Inventory.  This is a catch-all for any improvements </a:t>
            </a:r>
            <a:r>
              <a:rPr lang="en-US" altLang="en-US" sz="1600" b="1" u="sng" dirty="0" smtClean="0"/>
              <a:t>not</a:t>
            </a:r>
            <a:r>
              <a:rPr lang="en-US" altLang="en-US" sz="1600" b="1" dirty="0" smtClean="0"/>
              <a:t> driven by capital investment.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Labor Improvements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Significant improvements in Labor effectiveness should have been achieved over the past year.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Quality Improvement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Significant </a:t>
            </a:r>
            <a:r>
              <a:rPr lang="en-US" altLang="en-US" sz="1600" dirty="0"/>
              <a:t>improvements in </a:t>
            </a:r>
            <a:r>
              <a:rPr lang="en-US" altLang="en-US" sz="1600" dirty="0" smtClean="0"/>
              <a:t>quality </a:t>
            </a:r>
            <a:r>
              <a:rPr lang="en-US" altLang="en-US" sz="1600" dirty="0"/>
              <a:t>should have been achieved over the past year.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b="1" dirty="0" smtClean="0"/>
              <a:t>Inventory Improvements</a:t>
            </a:r>
          </a:p>
          <a:p>
            <a:pPr marL="690563" lvl="2" indent="-2905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Significant reductions in total inventory (measured in “days”) should </a:t>
            </a:r>
            <a:r>
              <a:rPr lang="en-US" altLang="en-US" sz="1600" dirty="0"/>
              <a:t>have been achieved over the past year</a:t>
            </a:r>
            <a:r>
              <a:rPr lang="en-US" altLang="en-US" sz="1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rgbClr val="002060"/>
                </a:solidFill>
              </a:rPr>
              <a:t>Areas of  Assessment – Improvement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08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312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lvl="1" indent="0"/>
            <a:r>
              <a:rPr lang="en-US" dirty="0" smtClean="0"/>
              <a:t>Discussion:   What departments to assess?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Departments to be Assessed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6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400" b="1" u="none" dirty="0" smtClean="0">
                <a:solidFill>
                  <a:schemeClr val="accent2"/>
                </a:solidFill>
              </a:rPr>
              <a:t>The End</a:t>
            </a:r>
            <a:endParaRPr lang="en-US" altLang="en-US" sz="4000" b="1" u="none" dirty="0" smtClean="0">
              <a:solidFill>
                <a:schemeClr val="accent2"/>
              </a:solidFill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533400" y="37338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 smtClean="0"/>
              <a:t>Any Questions</a:t>
            </a:r>
            <a:endParaRPr lang="en-US" alt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400" b="1" u="none" dirty="0" smtClean="0">
                <a:solidFill>
                  <a:schemeClr val="accent2"/>
                </a:solidFill>
              </a:rPr>
              <a:t>The End</a:t>
            </a:r>
            <a:endParaRPr lang="en-US" altLang="en-US" sz="4000" b="1" u="none" dirty="0" smtClean="0">
              <a:solidFill>
                <a:schemeClr val="accent2"/>
              </a:solidFill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559777" y="3725008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/>
              <a:t>Thank You!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679165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6669" y="2453054"/>
            <a:ext cx="7772400" cy="1723292"/>
          </a:xfrm>
          <a:noFill/>
        </p:spPr>
        <p:txBody>
          <a:bodyPr/>
          <a:lstStyle/>
          <a:p>
            <a:pPr algn="ctr" eaLnBrk="1" hangingPunct="1"/>
            <a:r>
              <a:rPr lang="en-US" altLang="en-US" sz="3400" b="1" u="none" dirty="0" smtClean="0">
                <a:solidFill>
                  <a:schemeClr val="accent2"/>
                </a:solidFill>
              </a:rPr>
              <a:t>Discussion</a:t>
            </a:r>
            <a:br>
              <a:rPr lang="en-US" altLang="en-US" sz="3400" b="1" u="none" dirty="0" smtClean="0">
                <a:solidFill>
                  <a:schemeClr val="accent2"/>
                </a:solidFill>
              </a:rPr>
            </a:br>
            <a:r>
              <a:rPr lang="en-US" altLang="en-US" sz="3400" b="1" u="none" dirty="0" smtClean="0">
                <a:solidFill>
                  <a:schemeClr val="accent2"/>
                </a:solidFill>
              </a:rPr>
              <a:t/>
            </a:r>
            <a:br>
              <a:rPr lang="en-US" altLang="en-US" sz="3400" b="1" u="none" dirty="0" smtClean="0">
                <a:solidFill>
                  <a:schemeClr val="accent2"/>
                </a:solidFill>
              </a:rPr>
            </a:br>
            <a:r>
              <a:rPr lang="en-US" altLang="en-US" sz="3400" i="1" u="none" dirty="0" smtClean="0">
                <a:solidFill>
                  <a:schemeClr val="accent2"/>
                </a:solidFill>
              </a:rPr>
              <a:t>The Lean Vision</a:t>
            </a:r>
            <a:endParaRPr lang="en-US" altLang="en-US" sz="4000" i="1" u="none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62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80577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WDGLL?</a:t>
            </a:r>
          </a:p>
          <a:p>
            <a:pPr marL="849312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W</a:t>
            </a:r>
            <a:r>
              <a:rPr lang="en-US" altLang="en-US" dirty="0" smtClean="0"/>
              <a:t>hat </a:t>
            </a:r>
            <a:r>
              <a:rPr lang="en-US" altLang="en-US" b="1" dirty="0" smtClean="0"/>
              <a:t>D</a:t>
            </a:r>
            <a:r>
              <a:rPr lang="en-US" altLang="en-US" dirty="0" smtClean="0"/>
              <a:t>oes </a:t>
            </a:r>
            <a:r>
              <a:rPr lang="en-US" altLang="en-US" b="1" dirty="0" smtClean="0"/>
              <a:t>G</a:t>
            </a:r>
            <a:r>
              <a:rPr lang="en-US" altLang="en-US" dirty="0" smtClean="0"/>
              <a:t>ood </a:t>
            </a:r>
            <a:r>
              <a:rPr lang="en-US" altLang="en-US" b="1" dirty="0" smtClean="0"/>
              <a:t>L</a:t>
            </a:r>
            <a:r>
              <a:rPr lang="en-US" altLang="en-US" dirty="0" smtClean="0"/>
              <a:t>ook </a:t>
            </a:r>
            <a:r>
              <a:rPr lang="en-US" altLang="en-US" b="1" dirty="0" smtClean="0"/>
              <a:t>L</a:t>
            </a:r>
            <a:r>
              <a:rPr lang="en-US" altLang="en-US" dirty="0" smtClean="0"/>
              <a:t>ike?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The assessment compares the facility to an ideal Lean operation.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It is very difficult to get a perfect score, since most factories are not completely Lean.   A typical score for a good factory is around 40 points.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69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4" y="1402933"/>
            <a:ext cx="27924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Individual department scores are “rolled-up” to a facility score, and eventually to the entire enterprise.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Results are presented in a Visual Metric style.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100" t="15697" r="13252" b="6643"/>
          <a:stretch/>
        </p:blipFill>
        <p:spPr>
          <a:xfrm>
            <a:off x="3166534" y="1402933"/>
            <a:ext cx="5638563" cy="44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59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51538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10 Lean Concepts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5S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Visual Metrics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Standard Work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Work Flow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Quick Changeover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Inventory Control &amp; Production Scheduling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Process Capability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Total Productive Maintenance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Associate Involvement</a:t>
            </a:r>
          </a:p>
          <a:p>
            <a:pPr marL="963612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1600" dirty="0" smtClean="0"/>
              <a:t>Continual Improvement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307" t="11115" r="22594" b="2864"/>
          <a:stretch/>
        </p:blipFill>
        <p:spPr>
          <a:xfrm>
            <a:off x="5395106" y="1402933"/>
            <a:ext cx="3586334" cy="46778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95133" y="1667933"/>
            <a:ext cx="2282460" cy="219056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010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0307" t="11115" r="22594" b="2864"/>
          <a:stretch/>
        </p:blipFill>
        <p:spPr>
          <a:xfrm>
            <a:off x="5395106" y="1402933"/>
            <a:ext cx="3586334" cy="4677827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5153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3 – 5 Subjects in each area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34287" y="2635137"/>
            <a:ext cx="1396623" cy="4393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34287" y="3243612"/>
            <a:ext cx="1396623" cy="4393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34287" y="3871734"/>
            <a:ext cx="1396623" cy="4393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34287" y="4441882"/>
            <a:ext cx="1396623" cy="4393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34287" y="5096762"/>
            <a:ext cx="1396623" cy="4393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2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307" t="11115" r="22594" b="2864"/>
          <a:stretch/>
        </p:blipFill>
        <p:spPr>
          <a:xfrm>
            <a:off x="5395106" y="1402933"/>
            <a:ext cx="3586334" cy="4677827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515389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Detail scoring guidelines for each subject</a:t>
            </a:r>
          </a:p>
          <a:p>
            <a:pPr marL="963612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Objective criteria specify how to score the subject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5888783" y="2344334"/>
            <a:ext cx="234981" cy="553755"/>
          </a:xfrm>
          <a:prstGeom prst="leftBrac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5882091" y="3533585"/>
            <a:ext cx="234981" cy="553755"/>
          </a:xfrm>
          <a:prstGeom prst="leftBrac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5882091" y="4751863"/>
            <a:ext cx="234981" cy="553755"/>
          </a:xfrm>
          <a:prstGeom prst="leftBrac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52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0307" t="11115" r="22594" b="2864"/>
          <a:stretch/>
        </p:blipFill>
        <p:spPr>
          <a:xfrm>
            <a:off x="5395106" y="1402933"/>
            <a:ext cx="3586334" cy="4677827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4073" y="1402933"/>
            <a:ext cx="51538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1</a:t>
            </a:r>
            <a:r>
              <a:rPr lang="en-US" altLang="en-US" dirty="0" smtClean="0"/>
              <a:t> – 5 points awarded for each subject area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Adds up to a total score for each Lean concept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2060"/>
                </a:solidFill>
              </a:rPr>
              <a:t>What is the Lean Assessment?</a:t>
            </a:r>
            <a:endParaRPr lang="en-US" u="none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68403" y="1778924"/>
            <a:ext cx="3548755" cy="889015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68403" y="1778924"/>
            <a:ext cx="3548755" cy="1452759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68403" y="1778924"/>
            <a:ext cx="3548755" cy="1995800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31178" y="2801389"/>
            <a:ext cx="4222866" cy="2585258"/>
          </a:xfrm>
          <a:prstGeom prst="straightConnector1">
            <a:avLst/>
          </a:prstGeom>
          <a:ln w="508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97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mega Default Theme 2014">
  <a:themeElements>
    <a:clrScheme name="Omeg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mega1">
  <a:themeElements>
    <a:clrScheme name="Omeg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mega1">
  <a:themeElements>
    <a:clrScheme name="Omeg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mega1">
  <a:themeElements>
    <a:clrScheme name="Omeg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mega1">
  <a:themeElements>
    <a:clrScheme name="Omeg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mega1">
  <a:themeElements>
    <a:clrScheme name="Omeg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 Default Theme 2014</Template>
  <TotalTime>0</TotalTime>
  <Words>1741</Words>
  <Application>Microsoft Office PowerPoint</Application>
  <PresentationFormat>On-screen Show (4:3)</PresentationFormat>
  <Paragraphs>254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ＭＳ Ｐゴシック</vt:lpstr>
      <vt:lpstr>Arial</vt:lpstr>
      <vt:lpstr>Calibri</vt:lpstr>
      <vt:lpstr>Omega Default Theme 2014</vt:lpstr>
      <vt:lpstr>Custom Design</vt:lpstr>
      <vt:lpstr>2_Omega1</vt:lpstr>
      <vt:lpstr>1_Omega1</vt:lpstr>
      <vt:lpstr>12_Office Theme</vt:lpstr>
      <vt:lpstr>Office Theme</vt:lpstr>
      <vt:lpstr>10_Office Theme</vt:lpstr>
      <vt:lpstr>3_Office Theme</vt:lpstr>
      <vt:lpstr>4_Omega1</vt:lpstr>
      <vt:lpstr>6_Omega1</vt:lpstr>
      <vt:lpstr>5_Omega1</vt:lpstr>
      <vt:lpstr>PowerPoint Presentation</vt:lpstr>
      <vt:lpstr>Introduction to Lean Overview</vt:lpstr>
      <vt:lpstr>What is the Lean Assessment?</vt:lpstr>
      <vt:lpstr>What is the Lean Assessment?</vt:lpstr>
      <vt:lpstr>What is the Lean Assessment?</vt:lpstr>
      <vt:lpstr>What is the Lean Assessment?</vt:lpstr>
      <vt:lpstr>What is the Lean Assessment?</vt:lpstr>
      <vt:lpstr>What is the Lean Assessment?</vt:lpstr>
      <vt:lpstr>What is the Lean Assessment?</vt:lpstr>
      <vt:lpstr>What is the Lean Assessment?</vt:lpstr>
      <vt:lpstr>What is the Lean Assessment?</vt:lpstr>
      <vt:lpstr>What is the Lean Assessment?</vt:lpstr>
      <vt:lpstr>What is the Lean Assessment?</vt:lpstr>
      <vt:lpstr>Why Assess Lean Performance?</vt:lpstr>
      <vt:lpstr>How the Results are Used</vt:lpstr>
      <vt:lpstr>How the Assessment is Conducted</vt:lpstr>
      <vt:lpstr>How the Assessment is Conducted</vt:lpstr>
      <vt:lpstr>Problems with the Assessment System</vt:lpstr>
      <vt:lpstr>Problems with the Assessment System</vt:lpstr>
      <vt:lpstr>Areas of  Assessment</vt:lpstr>
      <vt:lpstr>Areas of  Assessment – 5S</vt:lpstr>
      <vt:lpstr>Areas of  Assessment – Visual Metrics</vt:lpstr>
      <vt:lpstr>Areas of  Assessment – Standard Work</vt:lpstr>
      <vt:lpstr>Areas of  Assessment – Work Flow</vt:lpstr>
      <vt:lpstr>Areas of  Assessment – SMED</vt:lpstr>
      <vt:lpstr>Areas of  Assessment – Inv Ctrl/Sched</vt:lpstr>
      <vt:lpstr>Areas of  Assessment – Capability</vt:lpstr>
      <vt:lpstr>Areas of  Assessment – TPM</vt:lpstr>
      <vt:lpstr>Areas of  Assessment – Involvement</vt:lpstr>
      <vt:lpstr>Areas of  Assessment – Improvement</vt:lpstr>
      <vt:lpstr>Departments to be Assessed</vt:lpstr>
      <vt:lpstr>The End</vt:lpstr>
      <vt:lpstr>The End</vt:lpstr>
      <vt:lpstr>Discussion  The Lean Vision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2016-04-06T11:42:46Z</dcterms:created>
  <dcterms:modified xsi:type="dcterms:W3CDTF">2016-04-06T12:26:46Z</dcterms:modified>
</cp:coreProperties>
</file>